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7" r:id="rId3"/>
    <p:sldId id="261" r:id="rId4"/>
    <p:sldId id="267" r:id="rId5"/>
    <p:sldId id="260" r:id="rId6"/>
    <p:sldId id="269" r:id="rId7"/>
    <p:sldId id="270" r:id="rId8"/>
    <p:sldId id="263" r:id="rId9"/>
    <p:sldId id="264" r:id="rId10"/>
    <p:sldId id="262" r:id="rId11"/>
    <p:sldId id="271" r:id="rId12"/>
    <p:sldId id="272" r:id="rId13"/>
    <p:sldId id="259" r:id="rId14"/>
    <p:sldId id="266" r:id="rId15"/>
    <p:sldId id="274" r:id="rId16"/>
    <p:sldId id="273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elo Looser" initials="ML" lastIdx="1" clrIdx="0">
    <p:extLst>
      <p:ext uri="{19B8F6BF-5375-455C-9EA6-DF929625EA0E}">
        <p15:presenceInfo xmlns:p15="http://schemas.microsoft.com/office/powerpoint/2012/main" userId="6d3dd8ff6ed8e8e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98" d="100"/>
          <a:sy n="98" d="100"/>
        </p:scale>
        <p:origin x="532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DCFA4916-B078-491F-9752-7F7C99A291A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675C432C-7A51-4DA9-B3AC-D7E4849763D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DD05DE-9836-4240-8BC4-522991FFAAB3}" type="datetimeFigureOut">
              <a:rPr lang="de-CH" smtClean="0"/>
              <a:t>24.05.2021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4BD2E450-5C4F-473A-B78C-50AA95E5BA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40A0B15-F90C-4FB3-A5DF-6B0026E64A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62FCB7-6E7E-4303-8F47-6C8D1D64181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6654883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12.jpg>
</file>

<file path=ppt/media/image13.jp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9C5659-21CE-42C9-B4CD-8EB498C9C9B4}" type="datetimeFigureOut">
              <a:rPr lang="de-CH" smtClean="0"/>
              <a:t>24.05.2021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6D4214-0BAD-4A7D-968E-E2688D72C057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8925046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3265B9-BECF-4CCF-A4CD-AD0A2B15EF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7BA1D7-682C-455B-B69E-81F7AEC14E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A59DB98-5B9C-4169-A41D-3504A65267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A5D141-67E7-4C0F-8854-C2A71329A49D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91E8B9-108D-4805-B4F0-DD124996A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47A6154-A3CF-4704-90A7-9AC1F1707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13918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6C13AB9-1C93-46EB-994F-B25DD64565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B43BB49-5DA6-4E30-BE60-173F8FB0BD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9A39BAF-942A-4C87-80A9-555ED48C0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3770D-B888-4151-8BB8-A80C52BB928B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3B3671D-26E5-4D6A-BC48-CFEBD4C99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6354A5B-C8BB-4F1D-891F-4F8C5A4CB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509306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9122A9CA-1F30-4176-AA6A-F83AF8C7CC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4F6C951-452D-4AEB-84B6-B1A9F25220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C90BF7C-0F59-44AB-9A00-8519C29F4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3FE962-038F-44AD-AECB-F64D059E6D03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3F5162-4827-4293-B021-1F220602A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71E7779-E97D-419F-853A-05BA39A9A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701704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9042BDC-A119-46DE-A5DE-E7455665E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AB90C0C-BEB9-44A0-904B-359A9CDBF2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56AF053-8254-419A-B0E5-0634428F7E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E314F45-5AAD-41AB-96BC-642C414E9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BB907F-DFC3-4809-80AB-1BA1EE504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834619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19F900-8B38-48F3-B1C8-8E3B0A17F4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F6E2AEA-27B8-4D08-B7A1-74994F8131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550D8AD-3A26-489B-B4E9-2033063DD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42D06E-B72B-4651-AAA2-6A690A3EAB35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43E2415-15F4-4AB8-B39D-5123FF2E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2512B41-73A1-4264-A086-3F684CA61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47137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84FA23-E9C7-4FAB-9573-AB89D88C0B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BF17548-CE85-43AF-8130-CB0F52D0AC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5F70B6A-181D-4FAA-A06D-3D384A7662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A5E26B1-F8CB-4711-9CF8-C91273CA6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08A45-E7D2-4E35-AD87-67828D06CD8D}" type="datetime1">
              <a:rPr lang="de-CH" smtClean="0"/>
              <a:t>24.05.2021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1B94782-41BF-4914-8FD2-FF42C09CF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EEFB983-00F4-4219-9C89-A959578248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329479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AC126C-EBE1-4766-9996-522B8042D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2B5B10D-9064-4B2F-A84E-90DCB2FC63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F37434B-F7A6-4BBF-A3D6-391FD8FDE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9E462EA-098C-4256-9C1D-53F82846CC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6D80F39C-FAC9-4BCA-8E15-AC60F0F921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5934087A-76E6-4A60-B464-F8B11E678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475F07-C8B1-4A45-9749-2F0686371278}" type="datetime1">
              <a:rPr lang="de-CH" smtClean="0"/>
              <a:t>24.05.2021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0BE2E190-9974-4D8C-A60A-12DDB90F52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057F3B7-6D6D-420B-BE39-A817FD23A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30794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827531-F7F3-4EF1-BDF8-6306D2816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3CAE50B-E414-480F-B1A4-3DBBBA6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CE7F9-9094-4C1E-A57B-15A2AAA646A5}" type="datetime1">
              <a:rPr lang="de-CH" smtClean="0"/>
              <a:t>24.05.2021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5F488273-E430-40E0-9686-BCC4C967F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35DDD1BB-1068-4607-AFE8-877C66ED9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21059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2DE92AD7-B1D7-492F-80A6-C579449C9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51E214-8E03-4502-B243-DBA0FF673E9E}" type="datetime1">
              <a:rPr lang="de-CH" smtClean="0"/>
              <a:t>24.05.2021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698E8FD-ECA2-41C6-823F-29F41362A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2764E01-EFE4-4AB1-9D3A-690775FC0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688035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A4AB945-F684-4DE8-A842-BEA37469ED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312C7E6-6775-409A-AABF-E685CA2DE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6A93F59-7E9D-437E-8AB0-3EF7A61B74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1689BCE-FEB4-4194-BE12-D2593836A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54AB37-F0FC-457E-9E0D-883F68319C7D}" type="datetime1">
              <a:rPr lang="de-CH" smtClean="0"/>
              <a:t>24.05.2021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5569BEC-D6B2-4A41-A024-191E5D332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DE8C931-A01E-4459-8777-EC4F2F463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22689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FE4E8A7-5F58-4B59-89CC-94ECFD6C57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152688FF-5CA2-40D0-9DA5-17BEF4D1A2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607B6C2-8F4F-42F7-A8A5-4C7B71A0FD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1680FB02-2220-495E-A1DC-0F05695ECC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BDD7E3-5761-4D85-B22F-8A3251104CCB}" type="datetime1">
              <a:rPr lang="de-CH" smtClean="0"/>
              <a:t>24.05.2021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3402FF1-2461-4617-8028-40F6F3B77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9E02C3F1-A566-4AC9-A099-0320F6448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726428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54D2CE2-672E-4F7E-8177-5536ED4C6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BAE033-F7D7-4A74-9C61-8429FA2464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A0388D7-9255-44E8-9B0C-6A7347F8B7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424A03-D249-4E89-B78A-67A77FBD94CB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C2DF30A-FE6A-4EFC-8822-12E609A3F9E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97A614-7086-4E26-A92B-52485C942B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F7BEBF-AC89-4D8C-B83C-6726141202E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91260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Ein Bild, das Karte enthält.&#10;&#10;Automatisch generierte Beschreibung">
            <a:extLst>
              <a:ext uri="{FF2B5EF4-FFF2-40B4-BE49-F238E27FC236}">
                <a16:creationId xmlns:a16="http://schemas.microsoft.com/office/drawing/2014/main" id="{9EC81F32-87DC-429C-ADCE-8057243A573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4936" y="-2745526"/>
            <a:ext cx="8193630" cy="11594700"/>
          </a:xfrm>
          <a:prstGeom prst="rect">
            <a:avLst/>
          </a:prstGeom>
          <a:ln>
            <a:noFill/>
          </a:ln>
          <a:effectLst>
            <a:softEdge rad="1270000"/>
          </a:effec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15FBC95-8512-4994-8A3C-A0F099F0B6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63386"/>
            <a:ext cx="9144000" cy="3657600"/>
          </a:xfrm>
        </p:spPr>
        <p:txBody>
          <a:bodyPr>
            <a:normAutofit fontScale="90000"/>
          </a:bodyPr>
          <a:lstStyle/>
          <a:p>
            <a:pPr>
              <a:spcBef>
                <a:spcPts val="1800"/>
              </a:spcBef>
              <a:spcAft>
                <a:spcPts val="1200"/>
              </a:spcAft>
            </a:pPr>
            <a:br>
              <a:rPr lang="en-GB" dirty="0"/>
            </a:br>
            <a:r>
              <a:rPr lang="en-GB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Introduction to Data Science Project</a:t>
            </a:r>
            <a:br>
              <a:rPr lang="en-GB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Accident Analysis in Zurich</a:t>
            </a:r>
            <a:b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GB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GB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David Linder, Marcelo Looser</a:t>
            </a:r>
            <a:endParaRPr lang="en-GB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55CAB44-18D1-436A-A9F2-4D9F63E56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1</a:t>
            </a:fld>
            <a:endParaRPr lang="de-CH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D495D94-2976-4F35-9304-FA28AB2A7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1AB5D0-FF91-40CD-90CC-0FE5C0460F0C}" type="datetime1">
              <a:rPr lang="de-CH" smtClean="0"/>
              <a:t>24.05.2021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849402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0AEBC4C-627B-4CC7-8EA4-8FC44115C2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r>
              <a:rPr lang="de-CH" dirty="0">
                <a:solidFill>
                  <a:srgbClr val="800000"/>
                </a:solidFill>
              </a:rPr>
              <a:t>Drop </a:t>
            </a:r>
            <a:r>
              <a:rPr lang="en-GB" dirty="0">
                <a:solidFill>
                  <a:srgbClr val="800000"/>
                </a:solidFill>
              </a:rPr>
              <a:t>unimportant columns</a:t>
            </a:r>
            <a:r>
              <a:rPr lang="en-GB" dirty="0"/>
              <a:t>.</a:t>
            </a:r>
          </a:p>
          <a:p>
            <a:r>
              <a:rPr lang="en-GB" dirty="0">
                <a:solidFill>
                  <a:schemeClr val="accent1">
                    <a:lumMod val="50000"/>
                  </a:schemeClr>
                </a:solidFill>
              </a:rPr>
              <a:t>Add counts together on both sides</a:t>
            </a:r>
            <a:r>
              <a:rPr lang="en-GB" dirty="0"/>
              <a:t> of the lane to get the total.</a:t>
            </a:r>
          </a:p>
          <a:p>
            <a:r>
              <a:rPr lang="en-GB" dirty="0"/>
              <a:t>The measurements were taken every 15 min; get the total for one hour.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E12D05C-D991-444C-9ABE-A46BDC05E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70689DE-5D20-442B-B663-8A0429BC4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10</a:t>
            </a:fld>
            <a:endParaRPr lang="de-CH"/>
          </a:p>
        </p:txBody>
      </p:sp>
      <p:pic>
        <p:nvPicPr>
          <p:cNvPr id="6" name="Grafik 5" descr="Ein Bild, das Tisch enthält.&#10;&#10;Automatisch generierte Beschreibung">
            <a:extLst>
              <a:ext uri="{FF2B5EF4-FFF2-40B4-BE49-F238E27FC236}">
                <a16:creationId xmlns:a16="http://schemas.microsoft.com/office/drawing/2014/main" id="{0CDC9C96-96E1-4AC7-8118-041BE31D02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4365241"/>
            <a:ext cx="5400041" cy="1491090"/>
          </a:xfrm>
          <a:prstGeom prst="rect">
            <a:avLst/>
          </a:prstGeom>
        </p:spPr>
      </p:pic>
      <p:sp>
        <p:nvSpPr>
          <p:cNvPr id="7" name="Titel 1">
            <a:extLst>
              <a:ext uri="{FF2B5EF4-FFF2-40B4-BE49-F238E27FC236}">
                <a16:creationId xmlns:a16="http://schemas.microsoft.com/office/drawing/2014/main" id="{2B4C0232-5E80-4B20-A33D-E3DB5ED12A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60644"/>
          </a:xfrm>
        </p:spPr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preparation</a:t>
            </a:r>
            <a:r>
              <a:rPr lang="de-CH" dirty="0"/>
              <a:t>,</a:t>
            </a:r>
            <a:r>
              <a:rPr lang="en-GB" dirty="0"/>
              <a:t> counts of pedestrians and </a:t>
            </a:r>
            <a:r>
              <a:rPr lang="en-GB" dirty="0" err="1"/>
              <a:t>bysicles</a:t>
            </a:r>
            <a:r>
              <a:rPr lang="en-GB" dirty="0"/>
              <a:t> on the road</a:t>
            </a:r>
            <a:endParaRPr lang="de-CH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C752B9F-6FD7-4C80-A6E0-B7B3DC7639EE}"/>
              </a:ext>
            </a:extLst>
          </p:cNvPr>
          <p:cNvSpPr/>
          <p:nvPr/>
        </p:nvSpPr>
        <p:spPr>
          <a:xfrm>
            <a:off x="3767070" y="4231336"/>
            <a:ext cx="1448874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7B513C3-1152-45E0-BF4A-251D9CE35EC1}"/>
              </a:ext>
            </a:extLst>
          </p:cNvPr>
          <p:cNvSpPr/>
          <p:nvPr/>
        </p:nvSpPr>
        <p:spPr>
          <a:xfrm>
            <a:off x="5950040" y="4166950"/>
            <a:ext cx="1139780" cy="1952058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1D36578C-5500-47B7-9611-347B4B4476FE}"/>
              </a:ext>
            </a:extLst>
          </p:cNvPr>
          <p:cNvSpPr/>
          <p:nvPr/>
        </p:nvSpPr>
        <p:spPr>
          <a:xfrm>
            <a:off x="7089820" y="4166950"/>
            <a:ext cx="1088264" cy="1952058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388263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48399-1741-41AF-91F7-8A830018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7CFF7C-8D69-4D76-B04E-774A4560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11</a:t>
            </a:fld>
            <a:endParaRPr lang="de-CH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77E5A1-3A01-4F5B-A9F1-8B97CE173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CH" dirty="0"/>
              <a:t>Data </a:t>
            </a:r>
            <a:r>
              <a:rPr lang="en-GB" dirty="0"/>
              <a:t>preparation, merging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3D587A51-7032-4655-9E4B-6A7E92CDBA6C}"/>
              </a:ext>
            </a:extLst>
          </p:cNvPr>
          <p:cNvSpPr txBox="1">
            <a:spLocks/>
          </p:cNvSpPr>
          <p:nvPr/>
        </p:nvSpPr>
        <p:spPr>
          <a:xfrm>
            <a:off x="838200" y="165644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9339CB-BCF3-44C0-82B6-0A5025E90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average temperature and rain durations</a:t>
            </a:r>
          </a:p>
          <a:p>
            <a:pPr marL="0" indent="0">
              <a:buNone/>
            </a:pPr>
            <a:r>
              <a:rPr lang="en-GB" dirty="0"/>
              <a:t>  were added to every accident according </a:t>
            </a:r>
          </a:p>
          <a:p>
            <a:pPr marL="0" indent="0">
              <a:buNone/>
            </a:pPr>
            <a:r>
              <a:rPr lang="en-GB" dirty="0"/>
              <a:t>  to the date.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count data sets were merged with </a:t>
            </a:r>
          </a:p>
          <a:p>
            <a:pPr marL="0" indent="0">
              <a:buNone/>
            </a:pPr>
            <a:r>
              <a:rPr lang="en-GB" dirty="0"/>
              <a:t>   respect to the location and the date.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To do this, we located the accidents </a:t>
            </a:r>
          </a:p>
          <a:p>
            <a:pPr marL="0" indent="0">
              <a:buNone/>
            </a:pPr>
            <a:r>
              <a:rPr lang="en-GB" dirty="0"/>
              <a:t>   within a radius of 200m.</a:t>
            </a:r>
          </a:p>
        </p:txBody>
      </p:sp>
    </p:spTree>
    <p:extLst>
      <p:ext uri="{BB962C8B-B14F-4D97-AF65-F5344CB8AC3E}">
        <p14:creationId xmlns:p14="http://schemas.microsoft.com/office/powerpoint/2010/main" val="784754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48399-1741-41AF-91F7-8A830018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7CFF7C-8D69-4D76-B04E-774A4560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12</a:t>
            </a:fld>
            <a:endParaRPr lang="de-CH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77E5A1-3A01-4F5B-A9F1-8B97CE173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CH" dirty="0"/>
              <a:t>Data </a:t>
            </a:r>
            <a:r>
              <a:rPr lang="en-GB" dirty="0"/>
              <a:t>preparation, merging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3D587A51-7032-4655-9E4B-6A7E92CDBA6C}"/>
              </a:ext>
            </a:extLst>
          </p:cNvPr>
          <p:cNvSpPr txBox="1">
            <a:spLocks/>
          </p:cNvSpPr>
          <p:nvPr/>
        </p:nvSpPr>
        <p:spPr>
          <a:xfrm>
            <a:off x="838200" y="165644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9339CB-BCF3-44C0-82B6-0A5025E90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The average temperature and rain dur-</a:t>
            </a:r>
          </a:p>
          <a:p>
            <a:pPr marL="0" indent="0">
              <a:buNone/>
            </a:pPr>
            <a:r>
              <a:rPr lang="en-GB" dirty="0"/>
              <a:t>  </a:t>
            </a:r>
            <a:r>
              <a:rPr lang="en-GB" dirty="0" err="1"/>
              <a:t>ations</a:t>
            </a:r>
            <a:r>
              <a:rPr lang="en-GB" dirty="0"/>
              <a:t> were added to every accident </a:t>
            </a:r>
          </a:p>
          <a:p>
            <a:pPr marL="0" indent="0">
              <a:buNone/>
            </a:pPr>
            <a:r>
              <a:rPr lang="en-GB" dirty="0"/>
              <a:t>  according to the date.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The count data sets were merged with </a:t>
            </a:r>
          </a:p>
          <a:p>
            <a:pPr marL="0" indent="0">
              <a:buNone/>
            </a:pPr>
            <a:r>
              <a:rPr lang="en-GB" dirty="0"/>
              <a:t>   respect to the location and the date.</a:t>
            </a:r>
          </a:p>
          <a:p>
            <a:pPr marL="0" indent="0">
              <a:buNone/>
            </a:pPr>
            <a:endParaRPr lang="en-GB" dirty="0"/>
          </a:p>
          <a:p>
            <a:r>
              <a:rPr lang="en-GB" dirty="0"/>
              <a:t>To do this, we located the accidents </a:t>
            </a:r>
          </a:p>
          <a:p>
            <a:pPr marL="0" indent="0">
              <a:buNone/>
            </a:pPr>
            <a:r>
              <a:rPr lang="en-GB" dirty="0"/>
              <a:t>   within a radius of 200m.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44C157E0-2D30-4111-A9F0-B466B35E8E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78661" y="681037"/>
            <a:ext cx="4464217" cy="5594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875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2BA30F-85E6-4EC2-9D95-0A26974B0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Data preparation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D3F0E0D-ED10-46F9-8298-21B11B991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 dirty="0"/>
          </a:p>
          <a:p>
            <a:r>
              <a:rPr lang="de-CH" dirty="0"/>
              <a:t>The </a:t>
            </a:r>
            <a:r>
              <a:rPr lang="de-CH" dirty="0" err="1"/>
              <a:t>merged</a:t>
            </a:r>
            <a:r>
              <a:rPr lang="de-CH" dirty="0"/>
              <a:t> and </a:t>
            </a:r>
            <a:r>
              <a:rPr lang="de-CH" dirty="0" err="1"/>
              <a:t>cleand</a:t>
            </a:r>
            <a:r>
              <a:rPr lang="de-CH" dirty="0"/>
              <a:t> </a:t>
            </a:r>
            <a:r>
              <a:rPr lang="de-CH" dirty="0" err="1"/>
              <a:t>data</a:t>
            </a:r>
            <a:r>
              <a:rPr lang="de-CH" dirty="0"/>
              <a:t> </a:t>
            </a:r>
            <a:r>
              <a:rPr lang="de-CH" dirty="0" err="1"/>
              <a:t>sets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now</a:t>
            </a:r>
            <a:r>
              <a:rPr lang="de-CH" dirty="0"/>
              <a:t> </a:t>
            </a:r>
            <a:r>
              <a:rPr lang="de-CH" dirty="0" err="1"/>
              <a:t>ready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</a:t>
            </a:r>
            <a:r>
              <a:rPr lang="de-CH" dirty="0" err="1"/>
              <a:t>undergo</a:t>
            </a:r>
            <a:r>
              <a:rPr lang="de-CH" dirty="0"/>
              <a:t> </a:t>
            </a:r>
            <a:r>
              <a:rPr lang="de-CH" dirty="0" err="1"/>
              <a:t>some</a:t>
            </a:r>
            <a:r>
              <a:rPr lang="de-CH" dirty="0"/>
              <a:t> </a:t>
            </a:r>
            <a:r>
              <a:rPr lang="de-CH" dirty="0" err="1"/>
              <a:t>analysis</a:t>
            </a:r>
            <a:r>
              <a:rPr lang="de-CH" dirty="0"/>
              <a:t>.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B66EE02-DF2E-4F6F-9331-56D1B8891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34794C3-6B2A-49FA-A721-4A929FEA6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13</a:t>
            </a:fld>
            <a:endParaRPr lang="de-CH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54D02EB9-EE85-42BC-BBD7-74ADC2FEEB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6676" y="4001294"/>
            <a:ext cx="9358648" cy="179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0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nhaltsplatzhalter 6" descr="Ein Bild, das Fenster, drinnen, grün enthält.&#10;&#10;Automatisch generierte Beschreibung">
            <a:extLst>
              <a:ext uri="{FF2B5EF4-FFF2-40B4-BE49-F238E27FC236}">
                <a16:creationId xmlns:a16="http://schemas.microsoft.com/office/drawing/2014/main" id="{7DD70765-022F-4E33-BD5A-A9EF821F2D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4928" y="214761"/>
            <a:ext cx="9013142" cy="6097810"/>
          </a:xfr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79BD65E-3BA9-4881-B64F-6602E887FD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9987" y="533721"/>
            <a:ext cx="2090333" cy="637153"/>
          </a:xfrm>
        </p:spPr>
        <p:txBody>
          <a:bodyPr>
            <a:noAutofit/>
          </a:bodyPr>
          <a:lstStyle/>
          <a:p>
            <a:r>
              <a:rPr lang="de-CH" sz="2800" b="1" dirty="0" err="1"/>
              <a:t>Exploratory</a:t>
            </a:r>
            <a:r>
              <a:rPr lang="de-CH" sz="2800" b="1" dirty="0"/>
              <a:t> </a:t>
            </a:r>
            <a:r>
              <a:rPr lang="de-CH" sz="2800" b="1" dirty="0" err="1"/>
              <a:t>analysis</a:t>
            </a:r>
            <a:endParaRPr lang="de-CH" sz="2800" b="1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92E2748-C155-4F16-9FE3-F40884742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600BCE8D-22BD-4D27-9C36-C566BBE88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14</a:t>
            </a:fld>
            <a:endParaRPr lang="de-CH" dirty="0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AE98C5C9-7C8B-4DB0-8FA6-47FDCEC710EF}"/>
              </a:ext>
            </a:extLst>
          </p:cNvPr>
          <p:cNvSpPr/>
          <p:nvPr/>
        </p:nvSpPr>
        <p:spPr>
          <a:xfrm>
            <a:off x="1680693" y="6324279"/>
            <a:ext cx="8289294" cy="307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400" dirty="0" err="1">
                <a:solidFill>
                  <a:schemeClr val="tx1"/>
                </a:solidFill>
              </a:rPr>
              <a:t>LocationE</a:t>
            </a:r>
            <a:r>
              <a:rPr lang="de-CH" sz="1400" dirty="0">
                <a:solidFill>
                  <a:schemeClr val="tx1"/>
                </a:solidFill>
              </a:rPr>
              <a:t>  </a:t>
            </a:r>
            <a:r>
              <a:rPr lang="de-CH" sz="1400" dirty="0" err="1">
                <a:solidFill>
                  <a:schemeClr val="tx1"/>
                </a:solidFill>
              </a:rPr>
              <a:t>LocationN</a:t>
            </a:r>
            <a:r>
              <a:rPr lang="de-CH" sz="1400" dirty="0">
                <a:solidFill>
                  <a:schemeClr val="tx1"/>
                </a:solidFill>
              </a:rPr>
              <a:t>  </a:t>
            </a:r>
            <a:r>
              <a:rPr lang="de-CH" sz="1400" dirty="0" err="1">
                <a:solidFill>
                  <a:schemeClr val="tx1"/>
                </a:solidFill>
              </a:rPr>
              <a:t>Temperature</a:t>
            </a:r>
            <a:r>
              <a:rPr lang="de-CH" sz="1400" dirty="0">
                <a:solidFill>
                  <a:schemeClr val="tx1"/>
                </a:solidFill>
              </a:rPr>
              <a:t>  </a:t>
            </a:r>
            <a:r>
              <a:rPr lang="de-CH" sz="1400" dirty="0" err="1">
                <a:solidFill>
                  <a:schemeClr val="tx1"/>
                </a:solidFill>
              </a:rPr>
              <a:t>RainDur</a:t>
            </a:r>
            <a:r>
              <a:rPr lang="de-CH" sz="1400" dirty="0">
                <a:solidFill>
                  <a:schemeClr val="tx1"/>
                </a:solidFill>
              </a:rPr>
              <a:t>  </a:t>
            </a:r>
            <a:r>
              <a:rPr lang="de-CH" sz="1400" dirty="0" err="1">
                <a:solidFill>
                  <a:schemeClr val="tx1"/>
                </a:solidFill>
              </a:rPr>
              <a:t>SumBicycle</a:t>
            </a:r>
            <a:r>
              <a:rPr lang="de-CH" sz="1400" dirty="0">
                <a:solidFill>
                  <a:schemeClr val="tx1"/>
                </a:solidFill>
              </a:rPr>
              <a:t> </a:t>
            </a:r>
            <a:r>
              <a:rPr lang="de-CH" sz="1400" dirty="0" err="1">
                <a:solidFill>
                  <a:schemeClr val="tx1"/>
                </a:solidFill>
              </a:rPr>
              <a:t>SumCar</a:t>
            </a:r>
            <a:r>
              <a:rPr lang="de-CH" sz="1400" dirty="0">
                <a:solidFill>
                  <a:schemeClr val="tx1"/>
                </a:solidFill>
              </a:rPr>
              <a:t>  </a:t>
            </a:r>
            <a:r>
              <a:rPr lang="de-CH" sz="1400" dirty="0" err="1">
                <a:solidFill>
                  <a:schemeClr val="tx1"/>
                </a:solidFill>
              </a:rPr>
              <a:t>SumPedestrian</a:t>
            </a:r>
            <a:r>
              <a:rPr lang="de-CH" sz="14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01AB50F-2A4C-4B41-9CFD-2393A91811F8}"/>
              </a:ext>
            </a:extLst>
          </p:cNvPr>
          <p:cNvSpPr txBox="1"/>
          <p:nvPr/>
        </p:nvSpPr>
        <p:spPr>
          <a:xfrm>
            <a:off x="10156433" y="1451198"/>
            <a:ext cx="1903887" cy="4455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0: Accident with skidding or self-accident</a:t>
            </a:r>
          </a:p>
          <a:p>
            <a:endParaRPr lang="en-US" sz="1050" dirty="0"/>
          </a:p>
          <a:p>
            <a:r>
              <a:rPr lang="en-US" sz="1050" dirty="0"/>
              <a:t>1: Accident when overtaking or changing lanes</a:t>
            </a:r>
          </a:p>
          <a:p>
            <a:endParaRPr lang="en-US" sz="1050" dirty="0"/>
          </a:p>
          <a:p>
            <a:r>
              <a:rPr lang="en-US" sz="1050" dirty="0"/>
              <a:t>2: Accident with rear-end collision</a:t>
            </a:r>
          </a:p>
          <a:p>
            <a:endParaRPr lang="en-US" sz="1050" dirty="0"/>
          </a:p>
          <a:p>
            <a:r>
              <a:rPr lang="en-US" sz="1050" dirty="0"/>
              <a:t>3: Accident when turning left or right</a:t>
            </a:r>
          </a:p>
          <a:p>
            <a:endParaRPr lang="en-US" sz="1050" dirty="0"/>
          </a:p>
          <a:p>
            <a:r>
              <a:rPr lang="en-US" sz="1050" dirty="0"/>
              <a:t>4: Accident when turning-into main road</a:t>
            </a:r>
          </a:p>
          <a:p>
            <a:endParaRPr lang="en-US" sz="1050" dirty="0"/>
          </a:p>
          <a:p>
            <a:r>
              <a:rPr lang="en-US" sz="1050" dirty="0"/>
              <a:t>5: Accident when crossing the lane(s)</a:t>
            </a:r>
          </a:p>
          <a:p>
            <a:endParaRPr lang="en-US" sz="1050" dirty="0"/>
          </a:p>
          <a:p>
            <a:r>
              <a:rPr lang="en-US" sz="1050" dirty="0"/>
              <a:t>6: Accident with head-on collision </a:t>
            </a:r>
          </a:p>
          <a:p>
            <a:endParaRPr lang="en-US" sz="1050" dirty="0"/>
          </a:p>
          <a:p>
            <a:r>
              <a:rPr lang="en-US" sz="1050" dirty="0"/>
              <a:t>7: Accident when parking</a:t>
            </a:r>
          </a:p>
          <a:p>
            <a:endParaRPr lang="en-US" sz="1050" dirty="0"/>
          </a:p>
          <a:p>
            <a:r>
              <a:rPr lang="en-US" sz="1050" dirty="0"/>
              <a:t>8: Accident involving pedestrian(s)</a:t>
            </a:r>
          </a:p>
          <a:p>
            <a:endParaRPr lang="en-US" sz="1050" dirty="0"/>
          </a:p>
          <a:p>
            <a:r>
              <a:rPr lang="en-US" sz="1050" dirty="0"/>
              <a:t>9: Accident involving animal(s)</a:t>
            </a:r>
            <a:endParaRPr lang="de-CH" sz="1050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66FB2E70-07F4-4F8B-A441-B396B0FA5B85}"/>
              </a:ext>
            </a:extLst>
          </p:cNvPr>
          <p:cNvSpPr/>
          <p:nvPr/>
        </p:nvSpPr>
        <p:spPr>
          <a:xfrm rot="16200000">
            <a:off x="-2341423" y="3099749"/>
            <a:ext cx="6359245" cy="30725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sz="1200" dirty="0" err="1">
                <a:solidFill>
                  <a:schemeClr val="tx1"/>
                </a:solidFill>
              </a:rPr>
              <a:t>SumPedestrian</a:t>
            </a:r>
            <a:r>
              <a:rPr lang="de-CH" sz="1200" dirty="0">
                <a:solidFill>
                  <a:schemeClr val="tx1"/>
                </a:solidFill>
              </a:rPr>
              <a:t>  </a:t>
            </a:r>
            <a:r>
              <a:rPr lang="de-CH" sz="1200" dirty="0" err="1">
                <a:solidFill>
                  <a:schemeClr val="tx1"/>
                </a:solidFill>
              </a:rPr>
              <a:t>SumCar</a:t>
            </a:r>
            <a:r>
              <a:rPr lang="de-CH" sz="1200" dirty="0">
                <a:solidFill>
                  <a:schemeClr val="tx1"/>
                </a:solidFill>
              </a:rPr>
              <a:t>  </a:t>
            </a:r>
            <a:r>
              <a:rPr lang="de-CH" sz="1200" dirty="0" err="1">
                <a:solidFill>
                  <a:schemeClr val="tx1"/>
                </a:solidFill>
              </a:rPr>
              <a:t>SumBicycle</a:t>
            </a:r>
            <a:r>
              <a:rPr lang="de-CH" sz="1200" dirty="0">
                <a:solidFill>
                  <a:schemeClr val="tx1"/>
                </a:solidFill>
              </a:rPr>
              <a:t>  </a:t>
            </a:r>
            <a:r>
              <a:rPr lang="de-CH" sz="1200" dirty="0" err="1">
                <a:solidFill>
                  <a:schemeClr val="tx1"/>
                </a:solidFill>
              </a:rPr>
              <a:t>RainDur</a:t>
            </a:r>
            <a:r>
              <a:rPr lang="de-CH" sz="1200" dirty="0">
                <a:solidFill>
                  <a:schemeClr val="tx1"/>
                </a:solidFill>
              </a:rPr>
              <a:t>  </a:t>
            </a:r>
            <a:r>
              <a:rPr lang="de-CH" sz="1200" dirty="0" err="1">
                <a:solidFill>
                  <a:schemeClr val="tx1"/>
                </a:solidFill>
              </a:rPr>
              <a:t>Temperature</a:t>
            </a:r>
            <a:r>
              <a:rPr lang="de-CH" sz="1200" dirty="0">
                <a:solidFill>
                  <a:schemeClr val="tx1"/>
                </a:solidFill>
              </a:rPr>
              <a:t>  </a:t>
            </a:r>
            <a:r>
              <a:rPr lang="de-CH" sz="1200" dirty="0" err="1">
                <a:solidFill>
                  <a:schemeClr val="tx1"/>
                </a:solidFill>
              </a:rPr>
              <a:t>LocationN</a:t>
            </a:r>
            <a:r>
              <a:rPr lang="de-CH" sz="1200" dirty="0">
                <a:solidFill>
                  <a:schemeClr val="tx1"/>
                </a:solidFill>
              </a:rPr>
              <a:t>  </a:t>
            </a:r>
            <a:r>
              <a:rPr lang="de-CH" sz="1200" dirty="0" err="1">
                <a:solidFill>
                  <a:schemeClr val="tx1"/>
                </a:solidFill>
              </a:rPr>
              <a:t>LocationE</a:t>
            </a:r>
            <a:r>
              <a:rPr lang="de-CH" sz="1200" dirty="0">
                <a:solidFill>
                  <a:schemeClr val="tx1"/>
                </a:solidFill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21492135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47936-C4CD-4575-9C4D-2BA4860BC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Exploratory</a:t>
            </a:r>
            <a:r>
              <a:rPr lang="de-CH" dirty="0"/>
              <a:t> </a:t>
            </a:r>
            <a:r>
              <a:rPr lang="de-CH" dirty="0" err="1"/>
              <a:t>analysis</a:t>
            </a:r>
            <a:endParaRPr lang="de-CH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40BCDC3B-5CF0-466C-9F40-7A928CA547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559" y="1690688"/>
            <a:ext cx="6652712" cy="4351338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89BCC6-F4E1-4932-98FF-BB8744621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B6D690D-4811-43D9-9AEC-7A340FF43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15</a:t>
            </a:fld>
            <a:endParaRPr lang="de-CH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0907331F-042B-490B-9426-8778857FF808}"/>
              </a:ext>
            </a:extLst>
          </p:cNvPr>
          <p:cNvSpPr txBox="1">
            <a:spLocks/>
          </p:cNvSpPr>
          <p:nvPr/>
        </p:nvSpPr>
        <p:spPr>
          <a:xfrm>
            <a:off x="838200" y="183859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CH" dirty="0" err="1"/>
              <a:t>There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no</a:t>
            </a:r>
            <a:r>
              <a:rPr lang="de-CH" dirty="0"/>
              <a:t> </a:t>
            </a:r>
            <a:r>
              <a:rPr lang="de-CH" dirty="0" err="1"/>
              <a:t>clear</a:t>
            </a:r>
            <a:r>
              <a:rPr lang="de-CH" dirty="0"/>
              <a:t> </a:t>
            </a:r>
            <a:r>
              <a:rPr lang="de-CH" dirty="0" err="1"/>
              <a:t>clustering</a:t>
            </a:r>
            <a:r>
              <a:rPr lang="de-CH" dirty="0"/>
              <a:t> </a:t>
            </a:r>
          </a:p>
          <a:p>
            <a:pPr marL="0" indent="0">
              <a:buNone/>
            </a:pPr>
            <a:r>
              <a:rPr lang="de-CH" dirty="0"/>
              <a:t>  </a:t>
            </a:r>
            <a:r>
              <a:rPr lang="de-CH" dirty="0" err="1"/>
              <a:t>between</a:t>
            </a:r>
            <a:r>
              <a:rPr lang="de-CH" dirty="0"/>
              <a:t>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classes</a:t>
            </a:r>
            <a:r>
              <a:rPr lang="de-CH" dirty="0"/>
              <a:t>.</a:t>
            </a:r>
          </a:p>
          <a:p>
            <a:pPr marL="0" indent="0">
              <a:buNone/>
            </a:pPr>
            <a:endParaRPr lang="de-CH" dirty="0"/>
          </a:p>
          <a:p>
            <a:r>
              <a:rPr lang="de-CH" dirty="0" err="1"/>
              <a:t>We</a:t>
            </a:r>
            <a:r>
              <a:rPr lang="de-CH" dirty="0"/>
              <a:t> se </a:t>
            </a:r>
            <a:r>
              <a:rPr lang="de-CH" dirty="0" err="1"/>
              <a:t>some</a:t>
            </a:r>
            <a:r>
              <a:rPr lang="de-CH" dirty="0"/>
              <a:t> </a:t>
            </a:r>
            <a:r>
              <a:rPr lang="de-CH" dirty="0" err="1"/>
              <a:t>trends</a:t>
            </a:r>
            <a:r>
              <a:rPr lang="de-CH" dirty="0"/>
              <a:t> in </a:t>
            </a:r>
            <a:r>
              <a:rPr lang="de-CH" dirty="0" err="1"/>
              <a:t>the</a:t>
            </a:r>
            <a:r>
              <a:rPr lang="de-CH" dirty="0"/>
              <a:t> </a:t>
            </a:r>
          </a:p>
          <a:p>
            <a:pPr marL="0" indent="0">
              <a:buNone/>
            </a:pPr>
            <a:r>
              <a:rPr lang="de-CH" dirty="0"/>
              <a:t>  </a:t>
            </a:r>
            <a:r>
              <a:rPr lang="de-CH" dirty="0" err="1"/>
              <a:t>scatter</a:t>
            </a:r>
            <a:r>
              <a:rPr lang="de-CH" dirty="0"/>
              <a:t> </a:t>
            </a:r>
            <a:r>
              <a:rPr lang="de-CH" dirty="0" err="1"/>
              <a:t>plot</a:t>
            </a:r>
            <a:r>
              <a:rPr lang="de-CH"/>
              <a:t>, but not 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634470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47936-C4CD-4575-9C4D-2BA4860BC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Exploratory</a:t>
            </a:r>
            <a:r>
              <a:rPr lang="de-CH" dirty="0"/>
              <a:t> </a:t>
            </a:r>
            <a:r>
              <a:rPr lang="de-CH" dirty="0" err="1"/>
              <a:t>analysis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89BCC6-F4E1-4932-98FF-BB8744621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B6D690D-4811-43D9-9AEC-7A340FF43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16</a:t>
            </a:fld>
            <a:endParaRPr lang="de-CH"/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85ED8669-5CBC-43D7-9A0A-5ACD8FAB77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7992" y="1760774"/>
            <a:ext cx="6556015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6985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51DA35-43CB-4510-BE62-50A1E0BB7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Content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C365028-F65B-4F68-A411-0A9CAB5F99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GB" dirty="0"/>
              <a:t>Introduction</a:t>
            </a:r>
          </a:p>
          <a:p>
            <a:r>
              <a:rPr lang="en-GB" dirty="0"/>
              <a:t>Data preparation</a:t>
            </a:r>
          </a:p>
          <a:p>
            <a:r>
              <a:rPr lang="en-GB" dirty="0"/>
              <a:t>Exploratory analysis</a:t>
            </a:r>
          </a:p>
          <a:p>
            <a:r>
              <a:rPr lang="en-GB" dirty="0"/>
              <a:t>Results</a:t>
            </a:r>
          </a:p>
          <a:p>
            <a:r>
              <a:rPr lang="en-GB" dirty="0"/>
              <a:t>Questions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FE763B6-BE79-43BA-B0FF-AAB48E55B8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2</a:t>
            </a:fld>
            <a:endParaRPr lang="de-CH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456D0C9A-AF6A-4628-97F8-EC9C869D9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5A73E-7762-45A1-AF56-3F157A2EB3FF}" type="datetime1">
              <a:rPr lang="de-CH" smtClean="0"/>
              <a:t>24.05.2021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84588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FEC78E-9AA0-4F29-A233-0A6314584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Introduction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51506A-6135-4F04-BC65-3DFABF541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Questions that we tried to answer:</a:t>
            </a:r>
          </a:p>
          <a:p>
            <a:pPr marL="0" indent="0">
              <a:buNone/>
            </a:pPr>
            <a:endParaRPr lang="en-GB" dirty="0"/>
          </a:p>
          <a:p>
            <a:pPr lvl="1"/>
            <a:r>
              <a:rPr lang="en-GB" dirty="0"/>
              <a:t>Which features in the data set are significant when accidents occur, correlations?</a:t>
            </a:r>
          </a:p>
          <a:p>
            <a:pPr lvl="1"/>
            <a:r>
              <a:rPr lang="en-GB" dirty="0"/>
              <a:t>Can we classify certain features in dependence of a subset of other features?</a:t>
            </a:r>
          </a:p>
          <a:p>
            <a:pPr lvl="1"/>
            <a:endParaRPr lang="en-GB" dirty="0"/>
          </a:p>
          <a:p>
            <a:pPr lvl="1"/>
            <a:r>
              <a:rPr lang="en-GB" dirty="0"/>
              <a:t>Can we find the underlying probability distribution of the samples?</a:t>
            </a:r>
          </a:p>
          <a:p>
            <a:pPr lvl="1"/>
            <a:r>
              <a:rPr lang="en-GB" dirty="0"/>
              <a:t>and what do they tell us?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ED19E15-8178-404B-8F9A-15EC12839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894312B-F4AE-4FC2-BBB3-9AD2D303B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77795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48399-1741-41AF-91F7-8A830018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7CFF7C-8D69-4D76-B04E-774A4560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4</a:t>
            </a:fld>
            <a:endParaRPr lang="de-CH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77E5A1-3A01-4F5B-A9F1-8B97CE173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CH" dirty="0"/>
              <a:t>Data </a:t>
            </a:r>
            <a:r>
              <a:rPr lang="en-GB" dirty="0"/>
              <a:t>preparation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3D587A51-7032-4655-9E4B-6A7E92CDBA6C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1715C8-177B-4448-8BAA-7ECBF1053C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de-CH" dirty="0"/>
              <a:t>The </a:t>
            </a:r>
            <a:r>
              <a:rPr lang="de-CH" dirty="0" err="1"/>
              <a:t>given</a:t>
            </a:r>
            <a:r>
              <a:rPr lang="de-CH" dirty="0"/>
              <a:t> </a:t>
            </a:r>
            <a:r>
              <a:rPr lang="de-CH" dirty="0" err="1"/>
              <a:t>data</a:t>
            </a:r>
            <a:r>
              <a:rPr lang="de-CH" dirty="0"/>
              <a:t> </a:t>
            </a:r>
            <a:r>
              <a:rPr lang="de-CH" dirty="0" err="1"/>
              <a:t>sets</a:t>
            </a:r>
            <a:r>
              <a:rPr lang="de-CH" dirty="0"/>
              <a:t> </a:t>
            </a:r>
            <a:r>
              <a:rPr lang="de-CH" dirty="0" err="1"/>
              <a:t>are</a:t>
            </a:r>
            <a:r>
              <a:rPr lang="de-CH" dirty="0"/>
              <a:t> </a:t>
            </a:r>
            <a:r>
              <a:rPr lang="de-CH" dirty="0" err="1"/>
              <a:t>quiet</a:t>
            </a:r>
            <a:r>
              <a:rPr lang="de-CH" dirty="0"/>
              <a:t> </a:t>
            </a:r>
            <a:r>
              <a:rPr lang="de-CH" dirty="0" err="1"/>
              <a:t>messy</a:t>
            </a:r>
            <a:r>
              <a:rPr lang="de-CH" dirty="0"/>
              <a:t>. </a:t>
            </a:r>
          </a:p>
          <a:p>
            <a:pPr>
              <a:lnSpc>
                <a:spcPct val="100000"/>
              </a:lnSpc>
            </a:pPr>
            <a:r>
              <a:rPr lang="de-CH" dirty="0"/>
              <a:t>The </a:t>
            </a:r>
            <a:r>
              <a:rPr lang="de-CH" dirty="0" err="1"/>
              <a:t>goal</a:t>
            </a:r>
            <a:r>
              <a:rPr lang="de-CH" dirty="0"/>
              <a:t> </a:t>
            </a:r>
            <a:r>
              <a:rPr lang="de-CH" dirty="0" err="1"/>
              <a:t>is</a:t>
            </a:r>
            <a:r>
              <a:rPr lang="de-CH" dirty="0"/>
              <a:t> </a:t>
            </a:r>
            <a:r>
              <a:rPr lang="de-CH" dirty="0" err="1"/>
              <a:t>to</a:t>
            </a:r>
            <a:r>
              <a:rPr lang="de-CH" dirty="0"/>
              <a:t> clean </a:t>
            </a:r>
            <a:r>
              <a:rPr lang="de-CH" dirty="0" err="1"/>
              <a:t>up</a:t>
            </a:r>
            <a:r>
              <a:rPr lang="de-CH" dirty="0"/>
              <a:t> all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</a:t>
            </a:r>
            <a:r>
              <a:rPr lang="de-CH" dirty="0"/>
              <a:t> </a:t>
            </a:r>
            <a:r>
              <a:rPr lang="de-CH" dirty="0" err="1"/>
              <a:t>sets</a:t>
            </a:r>
            <a:r>
              <a:rPr lang="de-CH" dirty="0"/>
              <a:t> and save </a:t>
            </a:r>
            <a:r>
              <a:rPr lang="de-CH" dirty="0" err="1"/>
              <a:t>them</a:t>
            </a:r>
            <a:r>
              <a:rPr lang="de-CH" dirty="0"/>
              <a:t> in </a:t>
            </a:r>
            <a:r>
              <a:rPr lang="de-CH" dirty="0" err="1"/>
              <a:t>destinct</a:t>
            </a:r>
            <a:r>
              <a:rPr lang="de-CH" dirty="0"/>
              <a:t> </a:t>
            </a:r>
            <a:r>
              <a:rPr lang="de-CH" dirty="0" err="1"/>
              <a:t>tables</a:t>
            </a:r>
            <a:r>
              <a:rPr lang="de-CH" dirty="0"/>
              <a:t>.</a:t>
            </a:r>
          </a:p>
          <a:p>
            <a:pPr>
              <a:lnSpc>
                <a:spcPct val="100000"/>
              </a:lnSpc>
            </a:pPr>
            <a:endParaRPr lang="de-CH" dirty="0"/>
          </a:p>
          <a:p>
            <a:pPr>
              <a:lnSpc>
                <a:spcPct val="100000"/>
              </a:lnSpc>
            </a:pPr>
            <a:r>
              <a:rPr lang="de-CH" dirty="0"/>
              <a:t>Link </a:t>
            </a:r>
            <a:r>
              <a:rPr lang="de-CH" dirty="0" err="1"/>
              <a:t>the</a:t>
            </a:r>
            <a:r>
              <a:rPr lang="de-CH" dirty="0"/>
              <a:t> </a:t>
            </a:r>
            <a:r>
              <a:rPr lang="de-CH" dirty="0" err="1"/>
              <a:t>data</a:t>
            </a:r>
            <a:r>
              <a:rPr lang="de-CH" dirty="0"/>
              <a:t> </a:t>
            </a:r>
            <a:r>
              <a:rPr lang="de-CH" dirty="0" err="1"/>
              <a:t>sets</a:t>
            </a:r>
            <a:r>
              <a:rPr lang="de-CH" dirty="0"/>
              <a:t> </a:t>
            </a:r>
            <a:r>
              <a:rPr lang="de-CH" dirty="0" err="1"/>
              <a:t>by</a:t>
            </a:r>
            <a:r>
              <a:rPr lang="de-CH" dirty="0"/>
              <a:t> </a:t>
            </a:r>
            <a:r>
              <a:rPr lang="de-CH" dirty="0" err="1"/>
              <a:t>certain</a:t>
            </a:r>
            <a:r>
              <a:rPr lang="de-CH" dirty="0"/>
              <a:t> </a:t>
            </a:r>
            <a:r>
              <a:rPr lang="de-CH" dirty="0" err="1"/>
              <a:t>features</a:t>
            </a:r>
            <a:r>
              <a:rPr lang="de-CH" dirty="0"/>
              <a:t>.</a:t>
            </a:r>
          </a:p>
          <a:p>
            <a:pPr>
              <a:lnSpc>
                <a:spcPct val="100000"/>
              </a:lnSpc>
            </a:pPr>
            <a:r>
              <a:rPr lang="de-CH" dirty="0" err="1"/>
              <a:t>With</a:t>
            </a:r>
            <a:r>
              <a:rPr lang="de-CH" dirty="0"/>
              <a:t> additional </a:t>
            </a:r>
            <a:r>
              <a:rPr lang="en-GB" dirty="0"/>
              <a:t>merging</a:t>
            </a:r>
            <a:r>
              <a:rPr lang="de-CH" dirty="0"/>
              <a:t> in a separate </a:t>
            </a:r>
            <a:r>
              <a:rPr lang="de-CH" dirty="0" err="1"/>
              <a:t>table</a:t>
            </a:r>
            <a:r>
              <a:rPr lang="de-CH" dirty="0"/>
              <a:t>.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948195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AC8D5600-22A6-4F82-AFD3-4641CA25F4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100" y="2870992"/>
            <a:ext cx="11412628" cy="1430656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48399-1741-41AF-91F7-8A830018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7CFF7C-8D69-4D76-B04E-774A4560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5</a:t>
            </a:fld>
            <a:endParaRPr lang="de-CH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77E5A1-3A01-4F5B-A9F1-8B97CE173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CH" dirty="0"/>
              <a:t>Data </a:t>
            </a:r>
            <a:r>
              <a:rPr lang="en-GB" dirty="0"/>
              <a:t>preparation, accidents in Zurich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4785038-6B1D-451D-ADDD-0A7D8E0B4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4744191"/>
            <a:ext cx="11353800" cy="1376491"/>
          </a:xfrm>
          <a:prstGeom prst="rect">
            <a:avLst/>
          </a:prstGeom>
        </p:spPr>
      </p:pic>
      <p:sp>
        <p:nvSpPr>
          <p:cNvPr id="15" name="Rechteck 14">
            <a:extLst>
              <a:ext uri="{FF2B5EF4-FFF2-40B4-BE49-F238E27FC236}">
                <a16:creationId xmlns:a16="http://schemas.microsoft.com/office/drawing/2014/main" id="{A97386CE-119D-431D-88A9-75A945BD8421}"/>
              </a:ext>
            </a:extLst>
          </p:cNvPr>
          <p:cNvSpPr/>
          <p:nvPr/>
        </p:nvSpPr>
        <p:spPr>
          <a:xfrm>
            <a:off x="598867" y="2700024"/>
            <a:ext cx="1667815" cy="18478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71F2273-608B-48C3-93C6-23061F56AF1C}"/>
              </a:ext>
            </a:extLst>
          </p:cNvPr>
          <p:cNvSpPr/>
          <p:nvPr/>
        </p:nvSpPr>
        <p:spPr>
          <a:xfrm>
            <a:off x="2955700" y="2660179"/>
            <a:ext cx="8876027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25E0520D-C934-4207-A9EE-53798E76B25B}"/>
              </a:ext>
            </a:extLst>
          </p:cNvPr>
          <p:cNvSpPr/>
          <p:nvPr/>
        </p:nvSpPr>
        <p:spPr>
          <a:xfrm>
            <a:off x="1745086" y="4547850"/>
            <a:ext cx="5286779" cy="18084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8" name="Rechteck 17">
            <a:extLst>
              <a:ext uri="{FF2B5EF4-FFF2-40B4-BE49-F238E27FC236}">
                <a16:creationId xmlns:a16="http://schemas.microsoft.com/office/drawing/2014/main" id="{B705CF63-C621-4D63-8B70-FED704B8CA47}"/>
              </a:ext>
            </a:extLst>
          </p:cNvPr>
          <p:cNvSpPr/>
          <p:nvPr/>
        </p:nvSpPr>
        <p:spPr>
          <a:xfrm>
            <a:off x="11159543" y="4547850"/>
            <a:ext cx="672183" cy="18085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0" name="Inhaltsplatzhalter 2">
            <a:extLst>
              <a:ext uri="{FF2B5EF4-FFF2-40B4-BE49-F238E27FC236}">
                <a16:creationId xmlns:a16="http://schemas.microsoft.com/office/drawing/2014/main" id="{EDCCFF78-D1AE-48D9-9FB8-E23E9CD31790}"/>
              </a:ext>
            </a:extLst>
          </p:cNvPr>
          <p:cNvSpPr txBox="1">
            <a:spLocks/>
          </p:cNvSpPr>
          <p:nvPr/>
        </p:nvSpPr>
        <p:spPr>
          <a:xfrm>
            <a:off x="838200" y="15554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-457200"/>
            <a:endParaRPr lang="en-GB" sz="2800" dirty="0"/>
          </a:p>
          <a:p>
            <a:pPr marL="457200" lvl="1" indent="-457200"/>
            <a:r>
              <a:rPr lang="en-GB" sz="2800" dirty="0"/>
              <a:t>Drop unimportant columns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88404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AC8D5600-22A6-4F82-AFD3-4641CA25F4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9100" y="2870992"/>
            <a:ext cx="11412628" cy="1430656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48399-1741-41AF-91F7-8A830018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7CFF7C-8D69-4D76-B04E-774A4560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6</a:t>
            </a:fld>
            <a:endParaRPr lang="de-CH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77E5A1-3A01-4F5B-A9F1-8B97CE173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CH" dirty="0"/>
              <a:t>Data </a:t>
            </a:r>
            <a:r>
              <a:rPr lang="en-GB" dirty="0"/>
              <a:t>preparation, accident data</a:t>
            </a:r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F4785038-6B1D-451D-ADDD-0A7D8E0B4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100" y="4744191"/>
            <a:ext cx="11353800" cy="1376491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6106A803-D34F-4526-BDE3-E2ECE1C28193}"/>
              </a:ext>
            </a:extLst>
          </p:cNvPr>
          <p:cNvSpPr/>
          <p:nvPr/>
        </p:nvSpPr>
        <p:spPr>
          <a:xfrm>
            <a:off x="2266682" y="2660179"/>
            <a:ext cx="669701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4" name="Rechteck 13">
            <a:extLst>
              <a:ext uri="{FF2B5EF4-FFF2-40B4-BE49-F238E27FC236}">
                <a16:creationId xmlns:a16="http://schemas.microsoft.com/office/drawing/2014/main" id="{4EE47040-E4D7-4926-836D-FFE649CECA93}"/>
              </a:ext>
            </a:extLst>
          </p:cNvPr>
          <p:cNvSpPr/>
          <p:nvPr/>
        </p:nvSpPr>
        <p:spPr>
          <a:xfrm>
            <a:off x="10620242" y="4577702"/>
            <a:ext cx="565060" cy="18084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1DC9456C-1B8E-461B-A006-135A763DE962}"/>
              </a:ext>
            </a:extLst>
          </p:cNvPr>
          <p:cNvSpPr/>
          <p:nvPr/>
        </p:nvSpPr>
        <p:spPr>
          <a:xfrm>
            <a:off x="590281" y="4588907"/>
            <a:ext cx="1152659" cy="180849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45AB6A5C-E602-4741-9168-16F4F5400C67}"/>
              </a:ext>
            </a:extLst>
          </p:cNvPr>
          <p:cNvSpPr/>
          <p:nvPr/>
        </p:nvSpPr>
        <p:spPr>
          <a:xfrm>
            <a:off x="7038841" y="4577702"/>
            <a:ext cx="3581401" cy="1808499"/>
          </a:xfrm>
          <a:prstGeom prst="rect">
            <a:avLst/>
          </a:prstGeom>
          <a:noFill/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2EEF0297-38CF-4D36-8A11-83635452C1AF}"/>
              </a:ext>
            </a:extLst>
          </p:cNvPr>
          <p:cNvSpPr txBox="1">
            <a:spLocks/>
          </p:cNvSpPr>
          <p:nvPr/>
        </p:nvSpPr>
        <p:spPr>
          <a:xfrm>
            <a:off x="838200" y="15554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-457200"/>
            <a:endParaRPr lang="en-GB" sz="2800" dirty="0"/>
          </a:p>
          <a:p>
            <a:pPr marL="457200" lvl="1" indent="-457200"/>
            <a:r>
              <a:rPr lang="en-GB" sz="2800" dirty="0"/>
              <a:t>Change </a:t>
            </a:r>
            <a:r>
              <a:rPr lang="en-GB" sz="2800" dirty="0">
                <a:solidFill>
                  <a:srgbClr val="800000"/>
                </a:solidFill>
              </a:rPr>
              <a:t>strings to integer</a:t>
            </a:r>
            <a:r>
              <a:rPr lang="en-GB" sz="2800" dirty="0"/>
              <a:t>, and change </a:t>
            </a:r>
            <a:r>
              <a:rPr lang="en-GB" sz="2800" dirty="0">
                <a:solidFill>
                  <a:schemeClr val="accent1">
                    <a:lumMod val="50000"/>
                  </a:schemeClr>
                </a:solidFill>
              </a:rPr>
              <a:t>false/true statements to 0/1 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19450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48399-1741-41AF-91F7-8A830018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7CFF7C-8D69-4D76-B04E-774A4560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7</a:t>
            </a:fld>
            <a:endParaRPr lang="de-CH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74870D70-A06A-4A14-BD86-57B5518281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6369" y="4632954"/>
            <a:ext cx="7979261" cy="1672002"/>
          </a:xfrm>
          <a:prstGeom prst="rect">
            <a:avLst/>
          </a:prstGeom>
        </p:spPr>
      </p:pic>
      <p:sp>
        <p:nvSpPr>
          <p:cNvPr id="10" name="Titel 1">
            <a:extLst>
              <a:ext uri="{FF2B5EF4-FFF2-40B4-BE49-F238E27FC236}">
                <a16:creationId xmlns:a16="http://schemas.microsoft.com/office/drawing/2014/main" id="{A277E5A1-3A01-4F5B-A9F1-8B97CE173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CH" dirty="0"/>
              <a:t>Data </a:t>
            </a:r>
            <a:r>
              <a:rPr lang="en-GB" dirty="0"/>
              <a:t>preparation, accident data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3D587A51-7032-4655-9E4B-6A7E92CDBA6C}"/>
              </a:ext>
            </a:extLst>
          </p:cNvPr>
          <p:cNvSpPr txBox="1">
            <a:spLocks/>
          </p:cNvSpPr>
          <p:nvPr/>
        </p:nvSpPr>
        <p:spPr>
          <a:xfrm>
            <a:off x="838200" y="165644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E9AD160-EF45-4C65-8916-8A771A6386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endParaRPr lang="de-CH" dirty="0"/>
          </a:p>
          <a:p>
            <a:endParaRPr lang="de-CH" dirty="0"/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6B060046-000C-4479-AC4D-87E5645BB7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99" y="2831948"/>
            <a:ext cx="11353800" cy="1399720"/>
          </a:xfrm>
          <a:prstGeom prst="rect">
            <a:avLst/>
          </a:prstGeom>
        </p:spPr>
      </p:pic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6B30E176-C74F-4170-9A13-EAAF9DF27858}"/>
              </a:ext>
            </a:extLst>
          </p:cNvPr>
          <p:cNvSpPr txBox="1">
            <a:spLocks/>
          </p:cNvSpPr>
          <p:nvPr/>
        </p:nvSpPr>
        <p:spPr>
          <a:xfrm>
            <a:off x="838200" y="1555460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-457200"/>
            <a:endParaRPr lang="en-GB" sz="2800" dirty="0"/>
          </a:p>
          <a:p>
            <a:pPr marL="457200" lvl="1" indent="-457200"/>
            <a:r>
              <a:rPr lang="en-GB" sz="2800" dirty="0"/>
              <a:t>Merge date objects to one column called Date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3CA98016-7968-454F-855F-3FF98C290838}"/>
              </a:ext>
            </a:extLst>
          </p:cNvPr>
          <p:cNvSpPr/>
          <p:nvPr/>
        </p:nvSpPr>
        <p:spPr>
          <a:xfrm>
            <a:off x="6780727" y="2587972"/>
            <a:ext cx="1429556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61E7CACB-FA1B-471E-B37E-53538DCECFDA}"/>
              </a:ext>
            </a:extLst>
          </p:cNvPr>
          <p:cNvSpPr/>
          <p:nvPr/>
        </p:nvSpPr>
        <p:spPr>
          <a:xfrm>
            <a:off x="6949761" y="4475644"/>
            <a:ext cx="2052571" cy="20172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C85C1366-823A-4795-A340-5E3049C7FD62}"/>
              </a:ext>
            </a:extLst>
          </p:cNvPr>
          <p:cNvSpPr/>
          <p:nvPr/>
        </p:nvSpPr>
        <p:spPr>
          <a:xfrm>
            <a:off x="10856890" y="2587972"/>
            <a:ext cx="916008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646466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nhaltsplatzhalter 7">
            <a:extLst>
              <a:ext uri="{FF2B5EF4-FFF2-40B4-BE49-F238E27FC236}">
                <a16:creationId xmlns:a16="http://schemas.microsoft.com/office/drawing/2014/main" id="{E9C3B6F9-A169-49A8-B27F-82C0D4623D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0072"/>
            <a:ext cx="10515600" cy="2872610"/>
          </a:xfrm>
        </p:spPr>
        <p:txBody>
          <a:bodyPr/>
          <a:lstStyle/>
          <a:p>
            <a:endParaRPr lang="de-CH" dirty="0"/>
          </a:p>
          <a:p>
            <a:r>
              <a:rPr lang="de-CH" dirty="0"/>
              <a:t>Drop </a:t>
            </a:r>
            <a:r>
              <a:rPr lang="en-GB" dirty="0"/>
              <a:t>unimportant rows and columns</a:t>
            </a:r>
          </a:p>
          <a:p>
            <a:r>
              <a:rPr lang="en-GB" dirty="0"/>
              <a:t>Take the average of the remaining data, with respect to n measurement locations.</a:t>
            </a:r>
            <a:endParaRPr lang="de-CH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18CBDEF-4B65-4905-BF92-AD8FE314E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4805"/>
            <a:ext cx="10515600" cy="1325563"/>
          </a:xfrm>
        </p:spPr>
        <p:txBody>
          <a:bodyPr/>
          <a:lstStyle/>
          <a:p>
            <a:r>
              <a:rPr lang="de-CH" dirty="0"/>
              <a:t>Data </a:t>
            </a:r>
            <a:r>
              <a:rPr lang="de-CH" dirty="0" err="1"/>
              <a:t>preparation</a:t>
            </a:r>
            <a:r>
              <a:rPr lang="de-CH" dirty="0"/>
              <a:t>, </a:t>
            </a:r>
            <a:r>
              <a:rPr lang="de-CH" dirty="0" err="1"/>
              <a:t>meteo</a:t>
            </a:r>
            <a:r>
              <a:rPr lang="de-CH" dirty="0"/>
              <a:t> </a:t>
            </a:r>
            <a:r>
              <a:rPr lang="de-CH" dirty="0" err="1"/>
              <a:t>data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76E272A-D638-4AB9-8A13-BE95D4F56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EEB7037-0D82-4DAA-AAC2-1511DBD06A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8</a:t>
            </a:fld>
            <a:endParaRPr lang="de-CH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E7172F68-C13A-4BB4-8D6D-D1532E8BFF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1400" y="4474990"/>
            <a:ext cx="4882753" cy="1637694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41BD7D9A-F1D1-4DA7-809B-D23AC61E6430}"/>
              </a:ext>
            </a:extLst>
          </p:cNvPr>
          <p:cNvSpPr/>
          <p:nvPr/>
        </p:nvSpPr>
        <p:spPr>
          <a:xfrm>
            <a:off x="4604197" y="4350001"/>
            <a:ext cx="1262130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7F47504-0C0C-4574-9C5E-C2E6CD3797DA}"/>
              </a:ext>
            </a:extLst>
          </p:cNvPr>
          <p:cNvSpPr/>
          <p:nvPr/>
        </p:nvSpPr>
        <p:spPr>
          <a:xfrm>
            <a:off x="3581400" y="4350000"/>
            <a:ext cx="4882753" cy="60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31BC5F11-F8BA-44FD-B0BE-66C9DF84A5C1}"/>
              </a:ext>
            </a:extLst>
          </p:cNvPr>
          <p:cNvSpPr/>
          <p:nvPr/>
        </p:nvSpPr>
        <p:spPr>
          <a:xfrm>
            <a:off x="3581400" y="5231342"/>
            <a:ext cx="4882753" cy="60192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498162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8648399-1741-41AF-91F7-8A8300182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FE110-696A-4AED-9765-472BAF406B97}" type="datetime1">
              <a:rPr lang="de-CH" smtClean="0"/>
              <a:t>24.05.2021</a:t>
            </a:fld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17CFF7C-8D69-4D76-B04E-774A45601A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F7BEBF-AC89-4D8C-B83C-6726141202E8}" type="slidenum">
              <a:rPr lang="de-CH" smtClean="0"/>
              <a:t>9</a:t>
            </a:fld>
            <a:endParaRPr lang="de-CH"/>
          </a:p>
        </p:txBody>
      </p:sp>
      <p:sp>
        <p:nvSpPr>
          <p:cNvPr id="10" name="Titel 1">
            <a:extLst>
              <a:ext uri="{FF2B5EF4-FFF2-40B4-BE49-F238E27FC236}">
                <a16:creationId xmlns:a16="http://schemas.microsoft.com/office/drawing/2014/main" id="{A277E5A1-3A01-4F5B-A9F1-8B97CE173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de-CH" dirty="0"/>
              <a:t>Data </a:t>
            </a:r>
            <a:r>
              <a:rPr lang="en-GB" dirty="0"/>
              <a:t>preparation, counts of cars on the road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3D587A51-7032-4655-9E4B-6A7E92CDBA6C}"/>
              </a:ext>
            </a:extLst>
          </p:cNvPr>
          <p:cNvSpPr txBox="1">
            <a:spLocks/>
          </p:cNvSpPr>
          <p:nvPr/>
        </p:nvSpPr>
        <p:spPr>
          <a:xfrm>
            <a:off x="838200" y="165644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A9339CB-BCF3-44C0-82B6-0A5025E909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Drop unimportant columns</a:t>
            </a:r>
          </a:p>
        </p:txBody>
      </p:sp>
      <p:pic>
        <p:nvPicPr>
          <p:cNvPr id="12" name="Inhaltsplatzhalter 5">
            <a:extLst>
              <a:ext uri="{FF2B5EF4-FFF2-40B4-BE49-F238E27FC236}">
                <a16:creationId xmlns:a16="http://schemas.microsoft.com/office/drawing/2014/main" id="{7C7B6C9E-B352-495B-BF1E-16400B705C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980" y="3831003"/>
            <a:ext cx="10973098" cy="1488262"/>
          </a:xfrm>
          <a:prstGeom prst="rect">
            <a:avLst/>
          </a:prstGeom>
        </p:spPr>
      </p:pic>
      <p:sp>
        <p:nvSpPr>
          <p:cNvPr id="14" name="Rechteck 13">
            <a:extLst>
              <a:ext uri="{FF2B5EF4-FFF2-40B4-BE49-F238E27FC236}">
                <a16:creationId xmlns:a16="http://schemas.microsoft.com/office/drawing/2014/main" id="{932CF8B1-3E69-4D93-9C69-EA823E46F60B}"/>
              </a:ext>
            </a:extLst>
          </p:cNvPr>
          <p:cNvSpPr/>
          <p:nvPr/>
        </p:nvSpPr>
        <p:spPr>
          <a:xfrm>
            <a:off x="669701" y="3689115"/>
            <a:ext cx="4050405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5" name="Rechteck 14">
            <a:extLst>
              <a:ext uri="{FF2B5EF4-FFF2-40B4-BE49-F238E27FC236}">
                <a16:creationId xmlns:a16="http://schemas.microsoft.com/office/drawing/2014/main" id="{627725C4-9E07-4963-901E-19D85E2DAD71}"/>
              </a:ext>
            </a:extLst>
          </p:cNvPr>
          <p:cNvSpPr/>
          <p:nvPr/>
        </p:nvSpPr>
        <p:spPr>
          <a:xfrm>
            <a:off x="5761149" y="3689115"/>
            <a:ext cx="3524520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6" name="Rechteck 15">
            <a:extLst>
              <a:ext uri="{FF2B5EF4-FFF2-40B4-BE49-F238E27FC236}">
                <a16:creationId xmlns:a16="http://schemas.microsoft.com/office/drawing/2014/main" id="{5A228FC8-962F-424C-BE9F-5AF318A4851C}"/>
              </a:ext>
            </a:extLst>
          </p:cNvPr>
          <p:cNvSpPr/>
          <p:nvPr/>
        </p:nvSpPr>
        <p:spPr>
          <a:xfrm>
            <a:off x="10129234" y="3689115"/>
            <a:ext cx="534474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7" name="Rechteck 16">
            <a:extLst>
              <a:ext uri="{FF2B5EF4-FFF2-40B4-BE49-F238E27FC236}">
                <a16:creationId xmlns:a16="http://schemas.microsoft.com/office/drawing/2014/main" id="{D0EB227B-5AB5-45B9-8609-8E63D2021AA4}"/>
              </a:ext>
            </a:extLst>
          </p:cNvPr>
          <p:cNvSpPr/>
          <p:nvPr/>
        </p:nvSpPr>
        <p:spPr>
          <a:xfrm>
            <a:off x="10904796" y="3681501"/>
            <a:ext cx="568282" cy="18876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198740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515</Words>
  <Application>Microsoft Office PowerPoint</Application>
  <PresentationFormat>Breitbild</PresentationFormat>
  <Paragraphs>140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</vt:lpstr>
      <vt:lpstr> Introduction to Data Science Project  Accident Analysis in Zurich  David Linder, Marcelo Looser</vt:lpstr>
      <vt:lpstr>Content</vt:lpstr>
      <vt:lpstr>Introduction</vt:lpstr>
      <vt:lpstr>Data preparation</vt:lpstr>
      <vt:lpstr>Data preparation, accidents in Zurich</vt:lpstr>
      <vt:lpstr>Data preparation, accident data</vt:lpstr>
      <vt:lpstr>Data preparation, accident data</vt:lpstr>
      <vt:lpstr>Data preparation, meteo data</vt:lpstr>
      <vt:lpstr>Data preparation, counts of cars on the road</vt:lpstr>
      <vt:lpstr>Data preparation, counts of pedestrians and bysicles on the road</vt:lpstr>
      <vt:lpstr>Data preparation, merging</vt:lpstr>
      <vt:lpstr>Data preparation, merging</vt:lpstr>
      <vt:lpstr>Data preparation</vt:lpstr>
      <vt:lpstr>Exploratory analysis</vt:lpstr>
      <vt:lpstr>Exploratory analysis</vt:lpstr>
      <vt:lpstr>Exploratory analysis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Data Science Project  David Linder, Marcelo Looser</dc:title>
  <dc:creator>Marcelo Looser</dc:creator>
  <cp:lastModifiedBy>Marcelo Looser</cp:lastModifiedBy>
  <cp:revision>28</cp:revision>
  <dcterms:created xsi:type="dcterms:W3CDTF">2021-05-24T12:58:48Z</dcterms:created>
  <dcterms:modified xsi:type="dcterms:W3CDTF">2021-05-24T18:57:52Z</dcterms:modified>
</cp:coreProperties>
</file>

<file path=docProps/thumbnail.jpeg>
</file>